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0" r:id="rId3"/>
    <p:sldId id="262" r:id="rId4"/>
    <p:sldId id="264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3" r:id="rId19"/>
    <p:sldId id="281" r:id="rId20"/>
    <p:sldId id="282" r:id="rId21"/>
    <p:sldId id="266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2639"/>
    <a:srgbClr val="F3F3F4"/>
    <a:srgbClr val="185254"/>
    <a:srgbClr val="AA7446"/>
    <a:srgbClr val="21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13"/>
    <p:restoredTop sz="94834"/>
  </p:normalViewPr>
  <p:slideViewPr>
    <p:cSldViewPr snapToGrid="0">
      <p:cViewPr varScale="1">
        <p:scale>
          <a:sx n="72" d="100"/>
          <a:sy n="72" d="100"/>
        </p:scale>
        <p:origin x="232" y="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13459B-8819-523B-2BDC-18BB16EDA6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6E978-D943-6094-4B35-47ECDBA535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2E335-F813-3341-9B2C-EC4A866CEC58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60CBC-7EBC-73D2-336C-13D0F71D58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EE9B0-E1C3-9478-C2A5-825A98455D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10C87-E9BD-5941-8569-175EEDE3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90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667DF-377A-5A43-A642-1F83FE00CB9A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7BE8A-55D3-FE48-B3A1-2961BE36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4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7BE8A-55D3-FE48-B3A1-2961BE3609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F1864-1AB3-8E8C-DF08-7B76D7FD7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3462" y="2515552"/>
            <a:ext cx="8640000" cy="772134"/>
          </a:xfrm>
        </p:spPr>
        <p:txBody>
          <a:bodyPr anchor="b">
            <a:sp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DFB1A-3B41-0520-09D5-8D33514BE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3462" y="3444649"/>
            <a:ext cx="8640000" cy="432234"/>
          </a:xfrm>
        </p:spPr>
        <p:txBody>
          <a:bodyPr anchor="ctr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51DE7-5CC2-05FF-A058-75FE825A8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F1AE-FA9A-7E44-A3CB-A471C36AD6A5}" type="datetime1">
              <a:rPr lang="en-PH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12DA4-559F-FCEC-F8CF-7266D943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BC29B-55C5-FE8F-5C15-3F63AD01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9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9245-4F00-B01C-E365-F8994DB7C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2C4C0-B735-6FCD-7CB3-9BABAA17A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051F6-C429-0A0E-12B2-A74860DB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BF9A-FBF0-7640-8D45-5D9235EE73EB}" type="datetime1">
              <a:rPr lang="en-PH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7BBCA-1286-0180-5C8D-28F55D92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5816E-7D6D-93DA-43A1-74C0F686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5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A8FEC7-5DA3-4D84-3F83-FB12A9535F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9FDF4-9703-958C-C490-E7C5D44FB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518E8-2F1D-1659-1373-3A71E248F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CACB-52A8-8D41-9EE4-2E8BD0267E74}" type="datetime1">
              <a:rPr lang="en-PH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C2729-2169-E268-D703-3D5DA723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1438B-5CCC-21EA-F364-B2E7BF07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7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E6F0E-F265-5ADE-43D2-D8711BD6F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B3EA0-76ED-B054-2C8E-1068CD357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63" y="2500141"/>
            <a:ext cx="11502783" cy="15799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20532-5174-E4AC-461D-7BF393E2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E97-42BD-0647-8C5F-FBDE041F4942}" type="datetime1">
              <a:rPr lang="en-PH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76331-8A96-37E2-CA2E-95D3337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4840A-F768-70A8-9F47-C3EB2AF6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3CDC71-5E7E-96F1-335E-E4231F99E3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2063" y="1652906"/>
            <a:ext cx="11502783" cy="46166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49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CE01-887A-F7FC-78C2-E5C69D93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90341"/>
            <a:ext cx="10515600" cy="77213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CFCB3-330C-A8AA-5554-F120FD87A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F65AA-029D-C3F0-CEDE-57845BCBC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90EB-E48A-D24F-BF5A-797C67E3E8B2}" type="datetime1">
              <a:rPr lang="en-PH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1B19-CE06-3FCE-B3ED-AE951B01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E807D-4BFC-8101-2AA2-732CB943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0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AB77D-2FAD-90EB-4C8B-F04D06BA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5DFE7-4646-A57E-E9B7-B55145D38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D997D-FAC3-130F-AABF-86308F8DD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F68CE-C09E-7835-8D65-438ECC9F7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8321-DD68-074B-BCF9-591BEE7A5837}" type="datetime1">
              <a:rPr lang="en-PH" smtClean="0"/>
              <a:t>2/16/26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8C0B1-67AC-8FA5-D0A5-05EF62B03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6B02E-2E7B-7095-B0C4-F5B172F71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2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2A14-7E85-46AB-2097-2D0E01EE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BC592-F7D4-DC2C-DB4D-DEE60BE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4A2D2-F1E5-1E42-2597-C7356BBE4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1B97E-8266-52FD-FB3A-3E4A16CDF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EDF28-B195-E08A-F38B-DF9E21F9C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77598-5718-ACB6-58DC-EE7246682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C619-A0BE-D248-AD3A-E1E129D481DC}" type="datetime1">
              <a:rPr lang="en-PH" smtClean="0"/>
              <a:t>2/16/26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8EA6A5-5854-6F62-5FB9-2141FF04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E4DA6-6563-D299-CB59-1568DA80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8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67DA90-9337-9947-90DD-6044C15B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EA9-D372-4648-A087-3A4703F600A8}" type="datetime1">
              <a:rPr lang="en-PH" smtClean="0"/>
              <a:t>2/16/26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CAC05-4317-354F-F2F0-E49E54C86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A6F86-FD44-CD7B-773E-2DF9D8E7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3DF3403-ED51-8F43-7641-61341B5F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600" y="332665"/>
            <a:ext cx="5583600" cy="5455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79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6391E-9E87-AA9A-21E5-298D9F64D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5A668-7292-4240-A759-20B43D30AF26}" type="datetime1">
              <a:rPr lang="en-PH" smtClean="0"/>
              <a:t>2/16/26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7D408E-6FE9-F57A-BAB9-4FB2A426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94067-9BDD-CBF3-5123-2D573E30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97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429D-3ECF-7AA8-70FE-DC55466A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C8416-69E7-2933-1A22-2FFA2B98E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48C01-025C-FD6F-0B9E-47A7313EE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BF9F4-5E9E-DF7D-3822-A1F96E8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B6B6-F3A5-984D-A128-6059AB11AEDA}" type="datetime1">
              <a:rPr lang="en-PH" smtClean="0"/>
              <a:t>2/16/26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C4BF9-6DCC-AF77-53C8-FBA16A7BA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DC151-4AC3-95D4-3BD3-D72E9DDB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6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90FD5C-F056-4C8E-A7C5-045151D94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3600" y="1084229"/>
            <a:ext cx="6098400" cy="5227234"/>
          </a:xfr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34F69-8E92-A1B2-38E1-D49045102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68D25-1EFA-CE4B-8379-F8C90A86DC55}" type="datetime1">
              <a:rPr lang="en-PH" smtClean="0"/>
              <a:t>2/16/26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741E0-8DE0-8DEA-3EC4-95FFB72E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98270-5CE1-6BAB-9D6C-E293C94F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723374-C8D4-2093-43EA-19677D1B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62" y="332665"/>
            <a:ext cx="8640000" cy="54553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A0E391-CDFF-A9BB-78B5-2B32250E364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2064" y="2500141"/>
            <a:ext cx="5018590" cy="15799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52E193-340E-9221-CE3A-F847F2C5E80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2063" y="1652906"/>
            <a:ext cx="5018591" cy="46166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01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AA0E05-7C61-444D-76D6-53DB53432581}"/>
              </a:ext>
            </a:extLst>
          </p:cNvPr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18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46E84D-AE3E-A511-9DDB-B90A6870F624}"/>
              </a:ext>
            </a:extLst>
          </p:cNvPr>
          <p:cNvSpPr/>
          <p:nvPr userDrawn="1"/>
        </p:nvSpPr>
        <p:spPr>
          <a:xfrm>
            <a:off x="1200" y="6318000"/>
            <a:ext cx="12189600" cy="540000"/>
          </a:xfrm>
          <a:prstGeom prst="rect">
            <a:avLst/>
          </a:prstGeom>
          <a:solidFill>
            <a:srgbClr val="F3F3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47CB4B-854B-3311-6F7F-90CC838B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120" y="332665"/>
            <a:ext cx="5583600" cy="54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0ECCD-0A53-4941-7A3F-166C12642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063" y="1825625"/>
            <a:ext cx="11502783" cy="1579920"/>
          </a:xfrm>
          <a:prstGeom prst="rect">
            <a:avLst/>
          </a:prstGeom>
        </p:spPr>
        <p:txBody>
          <a:bodyPr vert="horz" lIns="9000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E96AA-27D0-FA88-3B8E-A6E70129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1514" y="6480278"/>
            <a:ext cx="2880000" cy="215444"/>
          </a:xfrm>
          <a:prstGeom prst="rect">
            <a:avLst/>
          </a:prstGeom>
        </p:spPr>
        <p:txBody>
          <a:bodyPr vert="horz" lIns="90000" tIns="45720" rIns="91440" bIns="45720" rtlCol="0" anchor="ctr">
            <a:spAutoFit/>
          </a:bodyPr>
          <a:lstStyle>
            <a:lvl1pPr algn="l">
              <a:defRPr sz="800" b="1" i="0">
                <a:solidFill>
                  <a:srgbClr val="AA7446"/>
                </a:solidFill>
                <a:latin typeface="Avenir Heavy" panose="02000503020000020003" pitchFamily="2" charset="0"/>
              </a:defRPr>
            </a:lvl1pPr>
          </a:lstStyle>
          <a:p>
            <a:fld id="{9527F61F-264F-954A-9270-F5619A2882DE}" type="datetime1">
              <a:rPr lang="en-PH" smtClean="0"/>
              <a:t>2/16/26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1A9AE-550D-7138-5703-2A80458C1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2063" y="6480278"/>
            <a:ext cx="6480000" cy="215444"/>
          </a:xfrm>
          <a:prstGeom prst="rect">
            <a:avLst/>
          </a:prstGeom>
        </p:spPr>
        <p:txBody>
          <a:bodyPr vert="horz" lIns="90000" tIns="45720" rIns="91440" bIns="45720" rtlCol="0" anchor="ctr">
            <a:spAutoFit/>
          </a:bodyPr>
          <a:lstStyle>
            <a:lvl1pPr algn="l">
              <a:defRPr sz="800" b="1" i="0">
                <a:solidFill>
                  <a:srgbClr val="AA744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 dirty="0"/>
              <a:t>VIVAMUS MASSA JUSTO CONSECTETUR VEL CONDIMENTUM SIT AMET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36CA7-90F2-309E-A82A-0C205B844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4846" y="6480278"/>
            <a:ext cx="720000" cy="215444"/>
          </a:xfrm>
          <a:prstGeom prst="rect">
            <a:avLst/>
          </a:prstGeom>
        </p:spPr>
        <p:txBody>
          <a:bodyPr vert="horz" lIns="90000" tIns="45720" rIns="91440" bIns="45720" rtlCol="0" anchor="ctr">
            <a:spAutoFit/>
          </a:bodyPr>
          <a:lstStyle>
            <a:lvl1pPr algn="r">
              <a:defRPr sz="800" b="1" i="0">
                <a:solidFill>
                  <a:srgbClr val="AA7446"/>
                </a:solidFill>
                <a:latin typeface="Avenir Heavy" panose="02000503020000020003" pitchFamily="2" charset="0"/>
              </a:defRPr>
            </a:lvl1pPr>
          </a:lstStyle>
          <a:p>
            <a:fld id="{98857801-21C9-AD41-8D1A-4F7AB5969D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0F841F-6CAD-1349-0506-076930C8CDC0}"/>
              </a:ext>
            </a:extLst>
          </p:cNvPr>
          <p:cNvSpPr/>
          <p:nvPr userDrawn="1"/>
        </p:nvSpPr>
        <p:spPr>
          <a:xfrm>
            <a:off x="1200" y="1080000"/>
            <a:ext cx="3214800" cy="72000"/>
          </a:xfrm>
          <a:prstGeom prst="rect">
            <a:avLst/>
          </a:prstGeom>
          <a:solidFill>
            <a:srgbClr val="002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65C07E-922A-1176-E93A-8BC7D9485117}"/>
              </a:ext>
            </a:extLst>
          </p:cNvPr>
          <p:cNvSpPr/>
          <p:nvPr userDrawn="1"/>
        </p:nvSpPr>
        <p:spPr>
          <a:xfrm>
            <a:off x="3216000" y="1080000"/>
            <a:ext cx="1440000" cy="72000"/>
          </a:xfrm>
          <a:prstGeom prst="rect">
            <a:avLst/>
          </a:prstGeom>
          <a:solidFill>
            <a:srgbClr val="18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D1DC61-1E67-38D1-D500-79059F5EB5B6}"/>
              </a:ext>
            </a:extLst>
          </p:cNvPr>
          <p:cNvSpPr/>
          <p:nvPr userDrawn="1"/>
        </p:nvSpPr>
        <p:spPr>
          <a:xfrm>
            <a:off x="4656000" y="1080000"/>
            <a:ext cx="1440000" cy="72000"/>
          </a:xfrm>
          <a:prstGeom prst="rect">
            <a:avLst/>
          </a:prstGeom>
          <a:solidFill>
            <a:srgbClr val="AA74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5F5F4D-6C76-DB1C-C64B-2BBBDFAB6698}"/>
              </a:ext>
            </a:extLst>
          </p:cNvPr>
          <p:cNvSpPr/>
          <p:nvPr userDrawn="1"/>
        </p:nvSpPr>
        <p:spPr>
          <a:xfrm>
            <a:off x="6096000" y="1080000"/>
            <a:ext cx="6094800" cy="72000"/>
          </a:xfrm>
          <a:prstGeom prst="rect">
            <a:avLst/>
          </a:prstGeom>
          <a:solidFill>
            <a:srgbClr val="F3F3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637D821D-BC52-BA05-6430-DCDF067D2C5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2060" y="304602"/>
            <a:ext cx="1080000" cy="5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rgbClr val="002639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639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639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639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639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652402-C144-8218-8195-A4E1615BD8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" t="17515" r="-98" b="29191"/>
          <a:stretch>
            <a:fillRect/>
          </a:stretch>
        </p:blipFill>
        <p:spPr>
          <a:xfrm>
            <a:off x="-1" y="-1"/>
            <a:ext cx="12203999" cy="487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A6E7CD-B83E-C2D4-640C-923D0C54A49B}"/>
              </a:ext>
            </a:extLst>
          </p:cNvPr>
          <p:cNvSpPr/>
          <p:nvPr/>
        </p:nvSpPr>
        <p:spPr>
          <a:xfrm>
            <a:off x="-11998" y="0"/>
            <a:ext cx="12203998" cy="4878000"/>
          </a:xfrm>
          <a:prstGeom prst="rect">
            <a:avLst/>
          </a:prstGeom>
          <a:solidFill>
            <a:srgbClr val="21202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1597F-6FC4-02B2-66D9-2B44DA39F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35" y="2452990"/>
            <a:ext cx="9360000" cy="1200329"/>
          </a:xfrm>
        </p:spPr>
        <p:txBody>
          <a:bodyPr/>
          <a:lstStyle/>
          <a:p>
            <a:r>
              <a:rPr lang="en-US" cap="small" dirty="0">
                <a:solidFill>
                  <a:schemeClr val="bg1"/>
                </a:solidFill>
              </a:rPr>
              <a:t>Coronial Inquests and Inquiries</a:t>
            </a:r>
            <a:br>
              <a:rPr lang="en-US" cap="small" dirty="0">
                <a:solidFill>
                  <a:schemeClr val="bg1"/>
                </a:solidFill>
              </a:rPr>
            </a:br>
            <a:r>
              <a:rPr lang="en-US" sz="3200" cap="small" dirty="0">
                <a:solidFill>
                  <a:schemeClr val="bg1"/>
                </a:solidFill>
              </a:rPr>
              <a:t>The Coroner’s Court: A Unique Jurisdiction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9CD53-EC0B-9961-F06F-D1FA84E8A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34" y="3709454"/>
            <a:ext cx="9360000" cy="461665"/>
          </a:xfr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 February 2026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C9EC60-4846-2D89-692A-EEB5C3C14299}"/>
              </a:ext>
            </a:extLst>
          </p:cNvPr>
          <p:cNvSpPr/>
          <p:nvPr/>
        </p:nvSpPr>
        <p:spPr>
          <a:xfrm>
            <a:off x="-11998" y="4878000"/>
            <a:ext cx="12198000" cy="1980000"/>
          </a:xfrm>
          <a:prstGeom prst="rect">
            <a:avLst/>
          </a:prstGeom>
          <a:solidFill>
            <a:srgbClr val="18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5081A9-BA8B-6128-6E6F-A0C4ECA90C5A}"/>
              </a:ext>
            </a:extLst>
          </p:cNvPr>
          <p:cNvSpPr/>
          <p:nvPr/>
        </p:nvSpPr>
        <p:spPr>
          <a:xfrm>
            <a:off x="-2" y="4804676"/>
            <a:ext cx="3210004" cy="72370"/>
          </a:xfrm>
          <a:prstGeom prst="rect">
            <a:avLst/>
          </a:prstGeom>
          <a:solidFill>
            <a:srgbClr val="002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81F7C0-83E7-7BC4-A75B-E3425B4526D2}"/>
              </a:ext>
            </a:extLst>
          </p:cNvPr>
          <p:cNvSpPr/>
          <p:nvPr/>
        </p:nvSpPr>
        <p:spPr>
          <a:xfrm>
            <a:off x="3216000" y="4805338"/>
            <a:ext cx="1440000" cy="72000"/>
          </a:xfrm>
          <a:prstGeom prst="rect">
            <a:avLst/>
          </a:prstGeom>
          <a:solidFill>
            <a:srgbClr val="18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BBBF3B-D818-256C-81D1-80F39DA8175C}"/>
              </a:ext>
            </a:extLst>
          </p:cNvPr>
          <p:cNvSpPr/>
          <p:nvPr/>
        </p:nvSpPr>
        <p:spPr>
          <a:xfrm>
            <a:off x="4656000" y="4805046"/>
            <a:ext cx="1440000" cy="72000"/>
          </a:xfrm>
          <a:prstGeom prst="rect">
            <a:avLst/>
          </a:prstGeom>
          <a:solidFill>
            <a:srgbClr val="AA74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468CF4-9C8A-E7E8-1B7A-A3E7B6062AA5}"/>
              </a:ext>
            </a:extLst>
          </p:cNvPr>
          <p:cNvSpPr txBox="1">
            <a:spLocks/>
          </p:cNvSpPr>
          <p:nvPr/>
        </p:nvSpPr>
        <p:spPr>
          <a:xfrm>
            <a:off x="336000" y="5199557"/>
            <a:ext cx="1404000" cy="252000"/>
          </a:xfrm>
          <a:prstGeom prst="rect">
            <a:avLst/>
          </a:prstGeom>
        </p:spPr>
        <p:txBody>
          <a:bodyPr vert="horz" lIns="9000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  <a:latin typeface="Avenir Heavy" panose="02000503020000020003" pitchFamily="2" charset="0"/>
              </a:rPr>
              <a:t>SESSION SPEAKERS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429F99D-C6FC-AF52-80FC-C7F05CD90091}"/>
              </a:ext>
            </a:extLst>
          </p:cNvPr>
          <p:cNvSpPr txBox="1">
            <a:spLocks/>
          </p:cNvSpPr>
          <p:nvPr/>
        </p:nvSpPr>
        <p:spPr>
          <a:xfrm>
            <a:off x="1328141" y="5806027"/>
            <a:ext cx="2160000" cy="3189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Richard Sergi 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6379CD9-B1FE-A92E-632B-D0E42BBC4F5C}"/>
              </a:ext>
            </a:extLst>
          </p:cNvPr>
          <p:cNvSpPr txBox="1">
            <a:spLocks/>
          </p:cNvSpPr>
          <p:nvPr/>
        </p:nvSpPr>
        <p:spPr>
          <a:xfrm>
            <a:off x="1328141" y="6087889"/>
            <a:ext cx="2160000" cy="2622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Barrister 1994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17EB7A-D1A7-5988-9C1A-181822CC509B}"/>
              </a:ext>
            </a:extLst>
          </p:cNvPr>
          <p:cNvCxnSpPr>
            <a:cxnSpLocks/>
          </p:cNvCxnSpPr>
          <p:nvPr/>
        </p:nvCxnSpPr>
        <p:spPr>
          <a:xfrm>
            <a:off x="1772885" y="5313200"/>
            <a:ext cx="10008000" cy="0"/>
          </a:xfrm>
          <a:prstGeom prst="line">
            <a:avLst/>
          </a:prstGeom>
          <a:ln w="12700">
            <a:solidFill>
              <a:srgbClr val="FFFFFF">
                <a:alpha val="14902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80986BBC-5F59-1E22-F030-23C834B98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42" y="623379"/>
            <a:ext cx="1440000" cy="761367"/>
          </a:xfrm>
          <a:prstGeom prst="rect">
            <a:avLst/>
          </a:prstGeom>
        </p:spPr>
      </p:pic>
      <p:pic>
        <p:nvPicPr>
          <p:cNvPr id="12" name="Picture 1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53D0A4D-9D28-D24D-4DBD-67C874F29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5658882"/>
            <a:ext cx="858013" cy="8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71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F2083-DA23-A255-3520-DE525615A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B3A66-9BD2-0B79-3221-1083D46F2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0949F7-0DA0-2D86-8811-7C747DF4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337667"/>
            <a:ext cx="7372812" cy="535531"/>
          </a:xfrm>
        </p:spPr>
        <p:txBody>
          <a:bodyPr/>
          <a:lstStyle/>
          <a:p>
            <a:pPr marL="15968"/>
            <a:r>
              <a:rPr lang="en-AU" kern="0" cap="small" spc="151" dirty="0"/>
              <a:t>Witness Preparation</a:t>
            </a:r>
            <a:endParaRPr lang="en-AU" sz="2200" kern="0" cap="small" spc="7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96DE8-166A-0B8C-5C86-2E64E8EAF8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5324" y="2500141"/>
            <a:ext cx="10887075" cy="3882088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Psychological preparation 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Forensic preparation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Manner and cause – how – what occurred – prevention of similar deaths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Drafting statements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Overriding objective – avoiding oral evidence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Grasp the nettle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Privilege against self-incrimination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886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5B15BD-B36C-46A2-D817-1AB7118E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F70C0-E65D-2E37-BE24-29AC8232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372F44-6179-FB21-5FAA-AEFA5684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724" y="111066"/>
            <a:ext cx="7382337" cy="988732"/>
          </a:xfrm>
        </p:spPr>
        <p:txBody>
          <a:bodyPr/>
          <a:lstStyle/>
          <a:p>
            <a:pPr marL="15968"/>
            <a:r>
              <a:rPr lang="en-AU" kern="0" cap="small" spc="151" dirty="0"/>
              <a:t>Witness Preparation </a:t>
            </a:r>
            <a:br>
              <a:rPr lang="en-AU" kern="0" cap="small" spc="151" dirty="0"/>
            </a:br>
            <a:r>
              <a:rPr lang="en-AU" kern="0" cap="small" spc="151" dirty="0"/>
              <a:t>(continued)</a:t>
            </a:r>
            <a:endParaRPr lang="en-AU" kern="0" cap="small" spc="7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91F35-3D05-8C85-2A2A-D2E820714D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4374" y="1866900"/>
            <a:ext cx="10906125" cy="4663841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Oral evidence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Identify problematic conduct – grasp the nettle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Address problematic conduct – strategy</a:t>
            </a:r>
          </a:p>
          <a:p>
            <a:pPr marL="1257300" lvl="2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Ensure the witness understands the problem</a:t>
            </a:r>
          </a:p>
          <a:p>
            <a:pPr marL="1257300" lvl="2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Inform the witness of the strategy</a:t>
            </a:r>
          </a:p>
          <a:p>
            <a:pPr marL="1257300" lvl="2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Consider how issue is addressed</a:t>
            </a:r>
          </a:p>
          <a:p>
            <a:pPr marL="1257300" lvl="2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Explain the protection of a certificate</a:t>
            </a:r>
          </a:p>
          <a:p>
            <a:pPr marL="1257300" lvl="2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Remind the witness to be frank</a:t>
            </a:r>
          </a:p>
          <a:p>
            <a:pPr marL="1257300" lvl="2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Object to evidence – obtain a certificate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818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6BE01-82DE-75E0-3513-5B3F9841F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4D0D3-782A-C2E1-FA63-9A7733A7F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A96B9A-1B73-7C04-E655-994FA7C9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25" y="332665"/>
            <a:ext cx="7229936" cy="545534"/>
          </a:xfrm>
        </p:spPr>
        <p:txBody>
          <a:bodyPr/>
          <a:lstStyle/>
          <a:p>
            <a:pPr marL="15968"/>
            <a:r>
              <a:rPr lang="en-AU" kern="0" cap="small" spc="151" dirty="0"/>
              <a:t>Procedure at Hearing</a:t>
            </a:r>
            <a:endParaRPr lang="en-AU" kern="0" cap="small" spc="7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402112-9E09-B3D5-E312-C1FCB2218D3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4375" y="2943225"/>
            <a:ext cx="9553574" cy="2614563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AU" sz="1800" dirty="0">
                <a:latin typeface="Avenir Next" panose="020B0503020202020204"/>
              </a:rPr>
              <a:t>Opening address – background and nature – issues – witnesses – evidence to be presented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1800" dirty="0">
              <a:latin typeface="Avenir Next" panose="020B0503020202020204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AU" sz="1800" dirty="0">
                <a:latin typeface="Avenir Next" panose="020B0503020202020204"/>
              </a:rPr>
              <a:t>Is client’s preparation consistent with opening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1800" dirty="0">
              <a:latin typeface="Avenir Next" panose="020B0503020202020204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AU" sz="1800" dirty="0">
                <a:latin typeface="Avenir Next" panose="020B0503020202020204"/>
              </a:rPr>
              <a:t>Lines of communication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73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202CBD-7759-E8C3-5DF7-718CDDB1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16C58-829F-9561-8CF9-A35C1138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CD9418-CC60-9A36-643A-8A50E2DB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699" y="116068"/>
            <a:ext cx="6191251" cy="978729"/>
          </a:xfrm>
        </p:spPr>
        <p:txBody>
          <a:bodyPr/>
          <a:lstStyle/>
          <a:p>
            <a:pPr marL="15968"/>
            <a:r>
              <a:rPr lang="en-AU" kern="0" cap="small" spc="151" dirty="0"/>
              <a:t>Sections 58, 61 – Privilege Against Self- Incrimination</a:t>
            </a:r>
            <a:endParaRPr lang="en-AU" kern="0" cap="small" spc="7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09D568-1ACF-7A63-4472-8DC486D912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0550" y="1820625"/>
            <a:ext cx="11010899" cy="3933825"/>
          </a:xfrm>
        </p:spPr>
        <p:txBody>
          <a:bodyPr/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AU" sz="1800" dirty="0">
                <a:latin typeface="Avenir Next" panose="020B0503020202020204"/>
              </a:rPr>
              <a:t>Witnesses cannot be compelled to give: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Answers tending to incriminate – s 58(2)(a)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Answers tending to make witness liable to a civil penalty – s 58(2)(b)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AU" sz="1800" dirty="0">
                <a:latin typeface="Avenir Next" panose="020B0503020202020204"/>
              </a:rPr>
              <a:t>Objection – s 61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Purpose – adduce evidence going to issues while protecting witness in relation to other proceedings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The correct approach – general, global objection not permitted – question by question, topic by topic</a:t>
            </a:r>
          </a:p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AU" sz="1800" i="1" dirty="0">
                <a:latin typeface="Avenir Next" panose="020B0503020202020204"/>
              </a:rPr>
              <a:t>Rich v Attorney General of NSW</a:t>
            </a:r>
            <a:r>
              <a:rPr lang="en-AU" sz="1800" dirty="0">
                <a:latin typeface="Avenir Next" panose="020B0503020202020204"/>
              </a:rPr>
              <a:t> [2013] NSWCA 419 per Court of Appeal</a:t>
            </a:r>
          </a:p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AU" sz="1800" dirty="0">
                <a:latin typeface="Avenir Next" panose="020B0503020202020204"/>
              </a:rPr>
              <a:t>Equivalent provision – s 128 </a:t>
            </a:r>
            <a:r>
              <a:rPr lang="en-AU" sz="1800" i="1" dirty="0">
                <a:latin typeface="Avenir Next" panose="020B0503020202020204"/>
              </a:rPr>
              <a:t>Evidence Act 1995</a:t>
            </a:r>
            <a:r>
              <a:rPr lang="en-AU" sz="1800" dirty="0">
                <a:latin typeface="Avenir Next" panose="020B0503020202020204"/>
              </a:rPr>
              <a:t> (NSW)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8757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0A4B8-096A-C861-A66D-7DA91233C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6426A-FEFF-EBCB-918D-D7367AB33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8D8BE6-3C57-E673-D9A3-AD8C20A69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4" y="111066"/>
            <a:ext cx="7306137" cy="988732"/>
          </a:xfrm>
        </p:spPr>
        <p:txBody>
          <a:bodyPr/>
          <a:lstStyle/>
          <a:p>
            <a:pPr marL="15968"/>
            <a:r>
              <a:rPr lang="en-AU" kern="0" cap="small" spc="151" dirty="0"/>
              <a:t>Relevant Criteria for </a:t>
            </a:r>
            <a:br>
              <a:rPr lang="en-AU" kern="0" cap="small" spc="151" dirty="0"/>
            </a:br>
            <a:r>
              <a:rPr lang="en-AU" kern="0" cap="small" spc="151" dirty="0"/>
              <a:t>Granting Certificate</a:t>
            </a:r>
            <a:endParaRPr lang="en-AU" kern="0" cap="small" spc="7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14121B-8B58-6645-12F0-204C67B97B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2950" y="2266949"/>
            <a:ext cx="10391896" cy="4138015"/>
          </a:xfrm>
        </p:spPr>
        <p:txBody>
          <a:bodyPr/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AU" sz="1800" dirty="0">
                <a:latin typeface="Avenir Next" panose="020B0503020202020204"/>
              </a:rPr>
              <a:t>Criteria for granting of certificate 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Importance of evidence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Whether witness a person of interest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Nature and subject matter of inquiry 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Nature and extent of witness’s jeopardy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Whether evidence will be unreliable if not given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Alternative source of evidence</a:t>
            </a:r>
          </a:p>
          <a:p>
            <a:pPr marL="457200" lvl="1" indent="0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AU" sz="1800" i="1" dirty="0">
                <a:latin typeface="Avenir Next" panose="020B0503020202020204"/>
              </a:rPr>
              <a:t>Correll v Attorney General of NSW</a:t>
            </a:r>
            <a:r>
              <a:rPr lang="en-AU" sz="1800" dirty="0">
                <a:latin typeface="Avenir Next" panose="020B0503020202020204"/>
              </a:rPr>
              <a:t> [2007] NSWSC 1385 at [29] per Bell J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729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67CF9C-8422-9857-D6BD-F9956BD8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EF0CA-1CD6-D6FE-F1C9-B996B628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F7EAFC-8932-5306-D81B-46459D3A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4" y="125076"/>
            <a:ext cx="7458537" cy="960712"/>
          </a:xfrm>
        </p:spPr>
        <p:txBody>
          <a:bodyPr/>
          <a:lstStyle/>
          <a:p>
            <a:pPr marL="15968"/>
            <a:r>
              <a:rPr lang="en-US" sz="3100" kern="0" cap="small" spc="151" dirty="0"/>
              <a:t>T</a:t>
            </a:r>
            <a:r>
              <a:rPr lang="en-AU" sz="3100" kern="0" cap="small" spc="151" dirty="0"/>
              <a:t>wo further matters </a:t>
            </a:r>
            <a:br>
              <a:rPr lang="en-AU" sz="3100" kern="0" cap="small" spc="151" dirty="0"/>
            </a:br>
            <a:r>
              <a:rPr lang="en-AU" sz="3100" kern="0" cap="small" spc="151" dirty="0"/>
              <a:t>re section 61</a:t>
            </a:r>
            <a:endParaRPr lang="en-AU" sz="3100" kern="0" cap="small" spc="7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9A6C6-E09D-1572-2489-7FF717DCBC6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6275" y="2957341"/>
            <a:ext cx="10458570" cy="2181110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1800" dirty="0">
                <a:latin typeface="Avenir Next" panose="020B0503020202020204"/>
              </a:rPr>
              <a:t>Section 61(7)(b) – caveat to protection – no application to proceedings going to falsity of the evidence to which certificate applies</a:t>
            </a:r>
          </a:p>
          <a:p>
            <a:pPr marL="285750" indent="-285750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Section 61(6) – Coroner obliged to give a certificate if an objection to giving evidence was overruled and has given evidence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644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5FE647-F88E-6546-F1AB-7B91B7038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BB019-CC1F-B9B8-6C41-0E5AAB22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183099-3608-AF6F-2273-E72435E30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37666"/>
            <a:ext cx="7315662" cy="535531"/>
          </a:xfrm>
        </p:spPr>
        <p:txBody>
          <a:bodyPr/>
          <a:lstStyle/>
          <a:p>
            <a:pPr marL="15968"/>
            <a:r>
              <a:rPr lang="en-AU" kern="0" cap="small" spc="151"/>
              <a:t>Non-Publication Orders</a:t>
            </a:r>
            <a:endParaRPr lang="en-AU" kern="0" cap="small" spc="7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33842B-ACCC-774C-5BEA-23840E66099E}"/>
              </a:ext>
            </a:extLst>
          </p:cNvPr>
          <p:cNvSpPr txBox="1">
            <a:spLocks noGrp="1"/>
          </p:cNvSpPr>
          <p:nvPr>
            <p:ph idx="13"/>
          </p:nvPr>
        </p:nvSpPr>
        <p:spPr>
          <a:xfrm>
            <a:off x="752475" y="2943225"/>
            <a:ext cx="9391288" cy="19748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Sections 74-76 </a:t>
            </a:r>
            <a:r>
              <a:rPr lang="en-AU" sz="1800" i="1" dirty="0">
                <a:latin typeface="Avenir Next" panose="020B0503020202020204"/>
              </a:rPr>
              <a:t>Coroners Act 2009</a:t>
            </a:r>
          </a:p>
          <a:p>
            <a:pPr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“public interest”</a:t>
            </a:r>
          </a:p>
          <a:p>
            <a:pPr marL="457200" lvl="1" indent="0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800" dirty="0">
                <a:latin typeface="Avenir Next" panose="020B0503020202020204"/>
              </a:rPr>
              <a:t>An interest common to the public at large or a significant proportion of the public and which may or may not involve the personal or proprietary rights of individual people.</a:t>
            </a:r>
            <a:endParaRPr lang="en-AU" sz="1800" dirty="0">
              <a:latin typeface="Avenir Next" panose="020B0503020202020204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General principles </a:t>
            </a:r>
            <a:r>
              <a:rPr lang="en-AU" sz="1800" i="1" dirty="0">
                <a:latin typeface="Avenir Next" panose="020B0503020202020204"/>
              </a:rPr>
              <a:t>– Mirror Newspapers v Waller </a:t>
            </a:r>
            <a:r>
              <a:rPr lang="en-AU" sz="1800" dirty="0">
                <a:latin typeface="Avenir Next" panose="020B0503020202020204"/>
              </a:rPr>
              <a:t>(1985) 1 NSWLR 1 </a:t>
            </a:r>
          </a:p>
        </p:txBody>
      </p:sp>
    </p:spTree>
    <p:extLst>
      <p:ext uri="{BB962C8B-B14F-4D97-AF65-F5344CB8AC3E}">
        <p14:creationId xmlns:p14="http://schemas.microsoft.com/office/powerpoint/2010/main" val="2588429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EAAF8-5F0B-8CC3-D14C-6F0403E1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7E55A-0A02-6067-8A1A-3A3ED6F9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F1D87C-C2C0-BEB9-7525-448467F5F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776" y="111066"/>
            <a:ext cx="7363286" cy="988732"/>
          </a:xfrm>
        </p:spPr>
        <p:txBody>
          <a:bodyPr/>
          <a:lstStyle/>
          <a:p>
            <a:pPr marL="15968"/>
            <a:r>
              <a:rPr lang="en-AU" kern="0" cap="small" spc="151" dirty="0"/>
              <a:t>Apologies and Family </a:t>
            </a:r>
            <a:br>
              <a:rPr lang="en-AU" kern="0" cap="small" spc="151" dirty="0"/>
            </a:br>
            <a:r>
              <a:rPr lang="en-AU" kern="0" cap="small" spc="151" dirty="0"/>
              <a:t>Statements</a:t>
            </a:r>
            <a:endParaRPr lang="en-AU" kern="0" cap="small" spc="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834D8-2CB0-6D00-64DE-572C6F770403}"/>
              </a:ext>
            </a:extLst>
          </p:cNvPr>
          <p:cNvSpPr txBox="1"/>
          <p:nvPr/>
        </p:nvSpPr>
        <p:spPr>
          <a:xfrm>
            <a:off x="752474" y="1970560"/>
            <a:ext cx="10598153" cy="426831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AU" dirty="0">
                <a:latin typeface="Avenir Next" panose="020B0503020202020204"/>
              </a:rPr>
              <a:t>Apologies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Instructions required 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Usually, little forensic or legal difficulty with an apology: nb. s 69 </a:t>
            </a:r>
            <a:r>
              <a:rPr lang="en-AU" i="1" dirty="0">
                <a:latin typeface="Avenir Next" panose="020B0503020202020204"/>
              </a:rPr>
              <a:t>Evidence Act 1995 </a:t>
            </a:r>
            <a:r>
              <a:rPr lang="en-AU" dirty="0">
                <a:latin typeface="Avenir Next" panose="020B0503020202020204"/>
              </a:rPr>
              <a:t>(NSW)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AU" dirty="0">
              <a:latin typeface="Avenir Next" panose="020B0503020202020204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AU" dirty="0">
                <a:latin typeface="Avenir Next" panose="020B0503020202020204"/>
              </a:rPr>
              <a:t>Family statements 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Cathartic opportunity 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1" dirty="0">
                <a:latin typeface="Avenir Next" panose="020B0503020202020204"/>
              </a:rPr>
              <a:t>State Coroner’s Protocol on Family Statements</a:t>
            </a:r>
            <a:r>
              <a:rPr lang="en-AU" dirty="0">
                <a:latin typeface="Avenir Next" panose="020B0503020202020204"/>
              </a:rPr>
              <a:t>, 8 September 2025 – read in conjunction with practice note, </a:t>
            </a:r>
            <a:r>
              <a:rPr lang="en-AU" i="1" dirty="0">
                <a:latin typeface="Avenir Next" panose="020B0503020202020204"/>
              </a:rPr>
              <a:t>Coronial Practice no 1 of 2018</a:t>
            </a:r>
          </a:p>
        </p:txBody>
      </p:sp>
    </p:spTree>
    <p:extLst>
      <p:ext uri="{BB962C8B-B14F-4D97-AF65-F5344CB8AC3E}">
        <p14:creationId xmlns:p14="http://schemas.microsoft.com/office/powerpoint/2010/main" val="1617382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02AC60-B846-C477-DE89-E375F96D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2E68F-F720-6307-5645-D29D683B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CEB4AB-10D7-E895-89F5-00C8F187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32665"/>
            <a:ext cx="7239462" cy="545534"/>
          </a:xfrm>
        </p:spPr>
        <p:txBody>
          <a:bodyPr/>
          <a:lstStyle/>
          <a:p>
            <a:r>
              <a:rPr lang="en-AU" kern="0" cap="small" spc="151" dirty="0"/>
              <a:t>Recommendations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9C4A7-471E-8451-A87B-8F074A6FA2BF}"/>
              </a:ext>
            </a:extLst>
          </p:cNvPr>
          <p:cNvSpPr txBox="1"/>
          <p:nvPr/>
        </p:nvSpPr>
        <p:spPr>
          <a:xfrm>
            <a:off x="704850" y="1808282"/>
            <a:ext cx="10645778" cy="4478218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Object of the Act – s 3(e)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Power – s 82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Public health and safety – ss 3(e), 82(2)(a)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1" dirty="0">
                <a:latin typeface="Avenir Next" panose="020B0503020202020204"/>
              </a:rPr>
              <a:t>Local Court Bench Book </a:t>
            </a:r>
            <a:r>
              <a:rPr lang="en-AU" dirty="0">
                <a:latin typeface="Avenir Next" panose="020B0503020202020204"/>
              </a:rPr>
              <a:t>– pragmatism recommended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Practical and concrete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Realistic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Credible 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Consistent</a:t>
            </a:r>
          </a:p>
        </p:txBody>
      </p:sp>
    </p:spTree>
    <p:extLst>
      <p:ext uri="{BB962C8B-B14F-4D97-AF65-F5344CB8AC3E}">
        <p14:creationId xmlns:p14="http://schemas.microsoft.com/office/powerpoint/2010/main" val="4173203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65CCD-F8FA-DB7E-9405-037C3E2DF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C5E8E-D3F7-2030-ABD1-504A0559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D2083-DA1F-4756-F46A-AC662CD5B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24" y="337667"/>
            <a:ext cx="7229937" cy="535531"/>
          </a:xfrm>
        </p:spPr>
        <p:txBody>
          <a:bodyPr/>
          <a:lstStyle/>
          <a:p>
            <a:r>
              <a:rPr lang="en-AU" kern="0" cap="small" spc="151" dirty="0"/>
              <a:t>Review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B1AB5-75EF-676F-7390-A3BA6573C1D4}"/>
              </a:ext>
            </a:extLst>
          </p:cNvPr>
          <p:cNvSpPr txBox="1"/>
          <p:nvPr/>
        </p:nvSpPr>
        <p:spPr>
          <a:xfrm>
            <a:off x="704850" y="2771775"/>
            <a:ext cx="10789996" cy="3324224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Section 85 </a:t>
            </a:r>
            <a:r>
              <a:rPr lang="en-AU" i="1" dirty="0">
                <a:latin typeface="Avenir Next" panose="020B0503020202020204"/>
              </a:rPr>
              <a:t>CA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Reasons must be provided 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/>
              </a:rPr>
              <a:t>Error of law must be demonstrated 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1" dirty="0">
                <a:latin typeface="Avenir Next" panose="020B0503020202020204"/>
              </a:rPr>
              <a:t>Conway v Jerram, Magistrate and NSW State Coroner </a:t>
            </a:r>
            <a:r>
              <a:rPr lang="en-AU" dirty="0">
                <a:latin typeface="Avenir Next" panose="020B0503020202020204"/>
              </a:rPr>
              <a:t>[2011] NSWCA 319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2400" dirty="0">
              <a:latin typeface="Avenir Next" panose="020B0503020202020204"/>
            </a:endParaRP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latin typeface="Avenir N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36143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6CC3F4-1C80-A427-8F3D-C551E38EB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56A3DB-0C70-EFB1-1680-F84C68A8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FCEC3E-4C35-4AA1-8181-22068BF1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5" y="332665"/>
            <a:ext cx="5583600" cy="545534"/>
          </a:xfrm>
        </p:spPr>
        <p:txBody>
          <a:bodyPr/>
          <a:lstStyle/>
          <a:p>
            <a:r>
              <a:rPr lang="en-US" cap="small" dirty="0"/>
              <a:t>Settings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5D6D0-F7B8-EED4-1749-944A079142C8}"/>
              </a:ext>
            </a:extLst>
          </p:cNvPr>
          <p:cNvSpPr txBox="1"/>
          <p:nvPr/>
        </p:nvSpPr>
        <p:spPr>
          <a:xfrm>
            <a:off x="742950" y="1933574"/>
            <a:ext cx="10751896" cy="4654425"/>
          </a:xfrm>
          <a:prstGeom prst="rect">
            <a:avLst/>
          </a:prstGeom>
          <a:noFill/>
        </p:spPr>
        <p:txBody>
          <a:bodyPr wrap="square" rtlCol="0" anchor="ctr"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AU" sz="1900" i="1" dirty="0">
                <a:latin typeface="Avenir Next" panose="020B0503020202020204"/>
              </a:rPr>
              <a:t>Coroners Act 2009 </a:t>
            </a:r>
            <a:r>
              <a:rPr lang="en-AU" sz="1900" dirty="0">
                <a:latin typeface="Avenir Next" panose="020B0503020202020204"/>
              </a:rPr>
              <a:t>(NSW) – commencement 19 June 2009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AU" sz="1900" dirty="0">
                <a:latin typeface="Avenir Next" panose="020B0503020202020204"/>
              </a:rPr>
              <a:t> </a:t>
            </a:r>
          </a:p>
          <a:p>
            <a:pPr marL="714375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latin typeface="Avenir Next" panose="020B0503020202020204"/>
              </a:rPr>
              <a:t>Explosions</a:t>
            </a:r>
          </a:p>
          <a:p>
            <a:pPr marL="714375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latin typeface="Avenir Next" panose="020B0503020202020204"/>
              </a:rPr>
              <a:t>Electrocutions</a:t>
            </a:r>
          </a:p>
          <a:p>
            <a:pPr marL="714375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latin typeface="Avenir Next" panose="020B0503020202020204"/>
              </a:rPr>
              <a:t>Incarceration</a:t>
            </a:r>
          </a:p>
          <a:p>
            <a:pPr marL="714375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latin typeface="Avenir Next" panose="020B0503020202020204"/>
              </a:rPr>
              <a:t>Police operations</a:t>
            </a:r>
          </a:p>
          <a:p>
            <a:pPr marL="714375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latin typeface="Avenir Next" panose="020B0503020202020204"/>
              </a:rPr>
              <a:t>Medical and psychiatric misadventure</a:t>
            </a:r>
          </a:p>
          <a:p>
            <a:pPr marL="714375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latin typeface="Avenir Next" panose="020B0503020202020204"/>
              </a:rPr>
              <a:t>Hospital and community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2400" dirty="0">
              <a:latin typeface="Avenir Next" panose="020B0503020202020204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AU" sz="2800" dirty="0">
              <a:latin typeface="Avenir Next" panose="020B0503020202020204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AU" dirty="0">
                <a:latin typeface="Avenir Next" panose="020B0503020202020204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20815-DB8B-A830-77A0-FCFAA53DB769}"/>
              </a:ext>
            </a:extLst>
          </p:cNvPr>
          <p:cNvSpPr txBox="1"/>
          <p:nvPr/>
        </p:nvSpPr>
        <p:spPr>
          <a:xfrm>
            <a:off x="742950" y="1533464"/>
            <a:ext cx="372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Legislation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824102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12F1C-D004-F4CD-1250-1A6C44BD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242DD-20FB-4C34-67E7-2287D8A64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2AE88C-A279-0CB1-E519-8EA4DFA1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24" y="337667"/>
            <a:ext cx="7191837" cy="535531"/>
          </a:xfrm>
        </p:spPr>
        <p:txBody>
          <a:bodyPr/>
          <a:lstStyle/>
          <a:p>
            <a:r>
              <a:rPr lang="en-AU" kern="0" cap="small" spc="151" dirty="0"/>
              <a:t>Other Documents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9D0FF-D0FD-60D8-49D2-E5A5FB4EEDA2}"/>
              </a:ext>
            </a:extLst>
          </p:cNvPr>
          <p:cNvSpPr txBox="1"/>
          <p:nvPr/>
        </p:nvSpPr>
        <p:spPr>
          <a:xfrm>
            <a:off x="676276" y="2543860"/>
            <a:ext cx="10801350" cy="397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1" dirty="0">
                <a:latin typeface="Avenir Next" panose="020B0503020202020204"/>
              </a:rPr>
              <a:t>Local Court Bench Book </a:t>
            </a:r>
            <a:r>
              <a:rPr lang="en-AU" dirty="0">
                <a:latin typeface="Avenir Next" panose="020B0503020202020204"/>
              </a:rPr>
              <a:t>– Practice Notes – Protocol for First Nations People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1" dirty="0">
                <a:latin typeface="Avenir Next" panose="020B0503020202020204"/>
              </a:rPr>
              <a:t>Coronial Practice No.1 </a:t>
            </a:r>
            <a:r>
              <a:rPr lang="en-AU" dirty="0">
                <a:latin typeface="Avenir Next" panose="020B0503020202020204"/>
              </a:rPr>
              <a:t>– general procedural requirements and management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1" dirty="0">
                <a:latin typeface="Avenir Next" panose="020B0503020202020204"/>
              </a:rPr>
              <a:t>Coronial Practice Note 2 </a:t>
            </a:r>
            <a:r>
              <a:rPr lang="en-AU" dirty="0">
                <a:latin typeface="Avenir Next" panose="020B0503020202020204"/>
              </a:rPr>
              <a:t>– critical incidents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1" dirty="0">
                <a:latin typeface="Avenir Next" panose="020B0503020202020204"/>
              </a:rPr>
              <a:t>Coronial Practice Note No.3 </a:t>
            </a:r>
            <a:r>
              <a:rPr lang="en-AU" dirty="0">
                <a:latin typeface="Avenir Next" panose="020B0503020202020204"/>
              </a:rPr>
              <a:t>– s 23 </a:t>
            </a:r>
            <a:r>
              <a:rPr lang="en-AU" i="1" dirty="0">
                <a:latin typeface="Avenir Next" panose="020B0503020202020204"/>
              </a:rPr>
              <a:t>CA </a:t>
            </a:r>
            <a:r>
              <a:rPr lang="en-AU" dirty="0">
                <a:latin typeface="Avenir Next" panose="020B0503020202020204"/>
              </a:rPr>
              <a:t>– deaths in custody or police operations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1" dirty="0">
                <a:latin typeface="Avenir Next" panose="020B0503020202020204"/>
              </a:rPr>
              <a:t>State Coroner’s Protocol </a:t>
            </a:r>
            <a:r>
              <a:rPr lang="en-AU" dirty="0">
                <a:latin typeface="Avenir Next" panose="020B0503020202020204"/>
              </a:rPr>
              <a:t>– supplementary arrangements applicable to s 23 deaths (in custody or police operations) involving First Nations People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1" dirty="0">
                <a:latin typeface="Avenir Next" panose="020B0503020202020204"/>
              </a:rPr>
              <a:t>State Coroner’s Protocol on Family Statements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1" dirty="0">
                <a:latin typeface="Avenir Next" panose="020B0503020202020204"/>
              </a:rPr>
              <a:t>Premier’s Memorandum 2009-2012 Responding to Coronial Recommendations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latin typeface="Avenir Next" panose="020B0503020202020204"/>
              </a:rPr>
              <a:t>NSW Health Policy Directive 2010_054 Coroners Cases and the Coroners Act 2009</a:t>
            </a:r>
            <a:endParaRPr lang="en-AU" i="1" dirty="0">
              <a:latin typeface="Avenir Next" panose="020B050302020202020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811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715523-CDFE-6482-3B14-992E9CC901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" t="18604" r="-49" b="63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DAE2C-5F12-C220-37B5-034CC96E1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0169478-11BC-294F-4911-E8A3964857CC}"/>
              </a:ext>
            </a:extLst>
          </p:cNvPr>
          <p:cNvSpPr txBox="1">
            <a:spLocks/>
          </p:cNvSpPr>
          <p:nvPr/>
        </p:nvSpPr>
        <p:spPr>
          <a:xfrm>
            <a:off x="352063" y="6480278"/>
            <a:ext cx="6480000" cy="215444"/>
          </a:xfrm>
          <a:prstGeom prst="rect">
            <a:avLst/>
          </a:prstGeom>
        </p:spPr>
        <p:txBody>
          <a:bodyPr vert="horz" lIns="9000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i="0" kern="1200">
                <a:solidFill>
                  <a:srgbClr val="AA7446"/>
                </a:solidFill>
                <a:latin typeface="Avenir Heavy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CEFE45BE-2CCE-092D-BD69-9CDD074D26F5}"/>
              </a:ext>
            </a:extLst>
          </p:cNvPr>
          <p:cNvSpPr txBox="1">
            <a:spLocks/>
          </p:cNvSpPr>
          <p:nvPr/>
        </p:nvSpPr>
        <p:spPr>
          <a:xfrm>
            <a:off x="11134846" y="6480278"/>
            <a:ext cx="720000" cy="215444"/>
          </a:xfrm>
          <a:prstGeom prst="rect">
            <a:avLst/>
          </a:prstGeom>
        </p:spPr>
        <p:txBody>
          <a:bodyPr vert="horz" lIns="90000" tIns="45720" rIns="9144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i="0" kern="1200">
                <a:solidFill>
                  <a:srgbClr val="AA7446"/>
                </a:solidFill>
                <a:latin typeface="Avenir Heavy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857801-21C9-AD41-8D1A-4F7AB5969D2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3E3169-F8AC-F841-9CD6-9BCCD96CF126}"/>
              </a:ext>
            </a:extLst>
          </p:cNvPr>
          <p:cNvSpPr/>
          <p:nvPr/>
        </p:nvSpPr>
        <p:spPr>
          <a:xfrm>
            <a:off x="0" y="4878000"/>
            <a:ext cx="7512785" cy="1980000"/>
          </a:xfrm>
          <a:prstGeom prst="rect">
            <a:avLst/>
          </a:prstGeom>
          <a:solidFill>
            <a:srgbClr val="18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12AC56-6D52-9A78-79A6-4B61989CD08A}"/>
              </a:ext>
            </a:extLst>
          </p:cNvPr>
          <p:cNvSpPr/>
          <p:nvPr/>
        </p:nvSpPr>
        <p:spPr>
          <a:xfrm>
            <a:off x="-2" y="4804676"/>
            <a:ext cx="3210004" cy="72370"/>
          </a:xfrm>
          <a:prstGeom prst="rect">
            <a:avLst/>
          </a:prstGeom>
          <a:solidFill>
            <a:srgbClr val="002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8A7D1B-6A79-F7CC-CCDE-558A0C08386E}"/>
              </a:ext>
            </a:extLst>
          </p:cNvPr>
          <p:cNvSpPr/>
          <p:nvPr/>
        </p:nvSpPr>
        <p:spPr>
          <a:xfrm>
            <a:off x="3210002" y="4805338"/>
            <a:ext cx="1440000" cy="72000"/>
          </a:xfrm>
          <a:prstGeom prst="rect">
            <a:avLst/>
          </a:prstGeom>
          <a:solidFill>
            <a:srgbClr val="18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E2753A-A453-1D21-0DA9-782CF49DCBBA}"/>
              </a:ext>
            </a:extLst>
          </p:cNvPr>
          <p:cNvSpPr/>
          <p:nvPr/>
        </p:nvSpPr>
        <p:spPr>
          <a:xfrm>
            <a:off x="4650002" y="4804676"/>
            <a:ext cx="1440000" cy="72000"/>
          </a:xfrm>
          <a:prstGeom prst="rect">
            <a:avLst/>
          </a:prstGeom>
          <a:solidFill>
            <a:srgbClr val="AA74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188EF-E621-8740-EBE0-0FD303DC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B52BA-6F3B-6455-942A-5A67F080D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80" y="5363782"/>
            <a:ext cx="3344734" cy="94205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22" name="Picture 2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75AD7DDD-C74F-1E78-AF94-129C29F72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17" y="5487317"/>
            <a:ext cx="1440000" cy="76136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C95925-C0CB-2AC5-DEBF-E8F4E43F2F71}"/>
              </a:ext>
            </a:extLst>
          </p:cNvPr>
          <p:cNvCxnSpPr>
            <a:cxnSpLocks/>
          </p:cNvCxnSpPr>
          <p:nvPr/>
        </p:nvCxnSpPr>
        <p:spPr>
          <a:xfrm>
            <a:off x="2502140" y="5400000"/>
            <a:ext cx="0" cy="936000"/>
          </a:xfrm>
          <a:prstGeom prst="line">
            <a:avLst/>
          </a:prstGeom>
          <a:ln w="12700">
            <a:solidFill>
              <a:srgbClr val="FFFFFF">
                <a:alpha val="14902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134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8B3D4-10EE-99B5-37D3-5010942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B489A9-4114-28F7-EA3B-F16B4E84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575B71AD-F01D-E04F-642F-D8C14E29BCCF}"/>
              </a:ext>
            </a:extLst>
          </p:cNvPr>
          <p:cNvSpPr txBox="1">
            <a:spLocks/>
          </p:cNvSpPr>
          <p:nvPr/>
        </p:nvSpPr>
        <p:spPr>
          <a:xfrm>
            <a:off x="352063" y="6480278"/>
            <a:ext cx="6480000" cy="215444"/>
          </a:xfrm>
          <a:prstGeom prst="rect">
            <a:avLst/>
          </a:prstGeom>
        </p:spPr>
        <p:txBody>
          <a:bodyPr vert="horz" lIns="9000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i="0" kern="1200">
                <a:solidFill>
                  <a:srgbClr val="AA7446"/>
                </a:solidFill>
                <a:latin typeface="Avenir Heavy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VIVAMUS MASSA JUSTO CONSECTETUR VEL CONDIMENTUM SIT AMET</a:t>
            </a:r>
            <a:endParaRPr lang="en-US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5B4A319B-894C-0722-5BC0-37346DA3E253}"/>
              </a:ext>
            </a:extLst>
          </p:cNvPr>
          <p:cNvSpPr txBox="1">
            <a:spLocks/>
          </p:cNvSpPr>
          <p:nvPr/>
        </p:nvSpPr>
        <p:spPr>
          <a:xfrm>
            <a:off x="11134846" y="6480278"/>
            <a:ext cx="720000" cy="215444"/>
          </a:xfrm>
          <a:prstGeom prst="rect">
            <a:avLst/>
          </a:prstGeom>
        </p:spPr>
        <p:txBody>
          <a:bodyPr vert="horz" lIns="90000" tIns="45720" rIns="9144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i="0" kern="1200">
                <a:solidFill>
                  <a:srgbClr val="AA7446"/>
                </a:solidFill>
                <a:latin typeface="Avenir Heavy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857801-21C9-AD41-8D1A-4F7AB5969D2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25E7D-DEC1-02DF-0A3B-2A23C38F0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22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33EB77-F69C-FAED-D528-BCFBA0391271}"/>
              </a:ext>
            </a:extLst>
          </p:cNvPr>
          <p:cNvSpPr/>
          <p:nvPr/>
        </p:nvSpPr>
        <p:spPr>
          <a:xfrm>
            <a:off x="0" y="4878000"/>
            <a:ext cx="12192000" cy="1980000"/>
          </a:xfrm>
          <a:prstGeom prst="rect">
            <a:avLst/>
          </a:prstGeom>
          <a:solidFill>
            <a:srgbClr val="18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6CBE6-4FE5-98BA-4495-9B59315B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80" y="5533701"/>
            <a:ext cx="3344734" cy="772134"/>
          </a:xfrm>
        </p:spPr>
        <p:txBody>
          <a:bodyPr/>
          <a:lstStyle/>
          <a:p>
            <a:r>
              <a:rPr lang="en-US" dirty="0"/>
              <a:t>Contact us</a:t>
            </a:r>
          </a:p>
        </p:txBody>
      </p:sp>
      <p:pic>
        <p:nvPicPr>
          <p:cNvPr id="22" name="Picture 2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AB617785-B375-7EEA-FA5C-A3CAE899A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17" y="5487317"/>
            <a:ext cx="1440000" cy="76136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2417FD-F393-B172-6750-E52E8E6240DF}"/>
              </a:ext>
            </a:extLst>
          </p:cNvPr>
          <p:cNvCxnSpPr>
            <a:cxnSpLocks/>
          </p:cNvCxnSpPr>
          <p:nvPr/>
        </p:nvCxnSpPr>
        <p:spPr>
          <a:xfrm>
            <a:off x="2502140" y="5400000"/>
            <a:ext cx="0" cy="936000"/>
          </a:xfrm>
          <a:prstGeom prst="line">
            <a:avLst/>
          </a:prstGeom>
          <a:ln w="12700">
            <a:solidFill>
              <a:srgbClr val="FFFFFF">
                <a:alpha val="14902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AB5F2BA-0C9A-98D9-9993-BA9EE1EA504F}"/>
              </a:ext>
            </a:extLst>
          </p:cNvPr>
          <p:cNvSpPr/>
          <p:nvPr/>
        </p:nvSpPr>
        <p:spPr>
          <a:xfrm>
            <a:off x="-2" y="4804676"/>
            <a:ext cx="3210004" cy="72370"/>
          </a:xfrm>
          <a:prstGeom prst="rect">
            <a:avLst/>
          </a:prstGeom>
          <a:solidFill>
            <a:srgbClr val="002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DCA45C-6F4D-BB8F-DB91-16B4AC1EA9EF}"/>
              </a:ext>
            </a:extLst>
          </p:cNvPr>
          <p:cNvSpPr/>
          <p:nvPr/>
        </p:nvSpPr>
        <p:spPr>
          <a:xfrm>
            <a:off x="3210002" y="4805338"/>
            <a:ext cx="1440000" cy="72000"/>
          </a:xfrm>
          <a:prstGeom prst="rect">
            <a:avLst/>
          </a:prstGeom>
          <a:solidFill>
            <a:srgbClr val="18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E072AD-90B1-F151-5D48-87C5DBEF40F6}"/>
              </a:ext>
            </a:extLst>
          </p:cNvPr>
          <p:cNvSpPr/>
          <p:nvPr/>
        </p:nvSpPr>
        <p:spPr>
          <a:xfrm>
            <a:off x="4650002" y="4804676"/>
            <a:ext cx="1440000" cy="72000"/>
          </a:xfrm>
          <a:prstGeom prst="rect">
            <a:avLst/>
          </a:prstGeom>
          <a:solidFill>
            <a:srgbClr val="AA74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C21E94-5E46-EE53-7BB0-2087B499BE60}"/>
              </a:ext>
            </a:extLst>
          </p:cNvPr>
          <p:cNvSpPr txBox="1">
            <a:spLocks/>
          </p:cNvSpPr>
          <p:nvPr/>
        </p:nvSpPr>
        <p:spPr>
          <a:xfrm>
            <a:off x="7074036" y="5573048"/>
            <a:ext cx="1836000" cy="589905"/>
          </a:xfrm>
          <a:prstGeom prst="rect">
            <a:avLst/>
          </a:prstGeom>
        </p:spPr>
        <p:txBody>
          <a:bodyPr vert="horz" wrap="square" lIns="9000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+61 2 9151 2999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clerk@greenway.com.au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0B5243-EF83-D706-22E0-7D13EFDF73F5}"/>
              </a:ext>
            </a:extLst>
          </p:cNvPr>
          <p:cNvSpPr txBox="1">
            <a:spLocks/>
          </p:cNvSpPr>
          <p:nvPr/>
        </p:nvSpPr>
        <p:spPr>
          <a:xfrm>
            <a:off x="9700649" y="5573048"/>
            <a:ext cx="1908000" cy="646331"/>
          </a:xfrm>
          <a:prstGeom prst="rect">
            <a:avLst/>
          </a:prstGeom>
        </p:spPr>
        <p:txBody>
          <a:bodyPr vert="horz" wrap="square" lIns="9000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Level 10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99 Elizabeth St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Sydney NSW 2000</a:t>
            </a:r>
          </a:p>
        </p:txBody>
      </p:sp>
      <p:pic>
        <p:nvPicPr>
          <p:cNvPr id="10" name="Picture 9" descr="A white phone receiver on a black background&#10;&#10;AI-generated content may be incorrect.">
            <a:extLst>
              <a:ext uri="{FF2B5EF4-FFF2-40B4-BE49-F238E27FC236}">
                <a16:creationId xmlns:a16="http://schemas.microsoft.com/office/drawing/2014/main" id="{80E6341C-4725-20EF-45C6-2FD839593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179" y="5602449"/>
            <a:ext cx="180000" cy="1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2ACD6-BB4A-F9CD-5240-F1253A2BB3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94179" y="5921516"/>
            <a:ext cx="180000" cy="1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969E9-9135-58D5-B738-A5120A4341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12866" y="5602449"/>
            <a:ext cx="180000" cy="1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10AE8-B347-252E-6324-516A94AB85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" t="17515" r="-98" b="29191"/>
          <a:stretch>
            <a:fillRect/>
          </a:stretch>
        </p:blipFill>
        <p:spPr>
          <a:xfrm>
            <a:off x="-1" y="-1"/>
            <a:ext cx="12203999" cy="487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02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98AD9-0A09-BFD3-E5EC-E99B19B40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600" y="332665"/>
            <a:ext cx="5583600" cy="545534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marL="15968"/>
            <a:r>
              <a:rPr lang="en-AU" kern="0" cap="small" spc="151" dirty="0"/>
              <a:t>Coroner’s Jurisdiction </a:t>
            </a:r>
            <a:endParaRPr lang="en-AU" kern="0" cap="small" spc="7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4FB7C-C4EB-F364-18AE-783EC4202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356" y="1706226"/>
            <a:ext cx="11116034" cy="3088538"/>
          </a:xfrm>
        </p:spPr>
        <p:txBody>
          <a:bodyPr/>
          <a:lstStyle/>
          <a:p>
            <a:pPr marL="742950" lvl="1" indent="-285750">
              <a:spcAft>
                <a:spcPts val="600"/>
              </a:spcAft>
            </a:pPr>
            <a:r>
              <a:rPr lang="en-AU" sz="1750" dirty="0">
                <a:latin typeface="Avenir Next" panose="020B0503020202020204"/>
              </a:rPr>
              <a:t>Section 19</a:t>
            </a:r>
          </a:p>
          <a:p>
            <a:pPr marL="742950" lvl="1" indent="-285750">
              <a:spcAft>
                <a:spcPts val="600"/>
              </a:spcAft>
            </a:pPr>
            <a:r>
              <a:rPr lang="en-AU" sz="1750" dirty="0">
                <a:latin typeface="Avenir Next" panose="020B0503020202020204"/>
              </a:rPr>
              <a:t>Section 21 – jurisdiction where:</a:t>
            </a:r>
          </a:p>
          <a:p>
            <a:pPr marL="1200150" lvl="2" indent="-285750">
              <a:spcAft>
                <a:spcPts val="600"/>
              </a:spcAft>
            </a:pPr>
            <a:r>
              <a:rPr lang="en-AU" sz="1750" dirty="0">
                <a:latin typeface="Avenir Next" panose="020B0503020202020204"/>
              </a:rPr>
              <a:t>person’s death reportable; or</a:t>
            </a:r>
          </a:p>
          <a:p>
            <a:pPr marL="1200150" lvl="2" indent="-285750">
              <a:spcAft>
                <a:spcPts val="600"/>
              </a:spcAft>
            </a:pPr>
            <a:r>
              <a:rPr lang="en-AU" sz="1750" dirty="0">
                <a:latin typeface="Avenir Next" panose="020B0503020202020204"/>
              </a:rPr>
              <a:t>there is no medical certificate as to cause of death</a:t>
            </a:r>
          </a:p>
          <a:p>
            <a:pPr marL="742950" lvl="1" indent="-285750">
              <a:spcAft>
                <a:spcPts val="600"/>
              </a:spcAft>
            </a:pPr>
            <a:r>
              <a:rPr lang="en-AU" sz="1750" dirty="0">
                <a:latin typeface="Avenir Next" panose="020B0503020202020204"/>
              </a:rPr>
              <a:t>Section 30 - fire or explosion.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AU" sz="2600" dirty="0">
              <a:latin typeface="Avenir Next" panose="020B0503020202020204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A1A9C-4927-7C16-9B18-0432F64E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1726A-C3AC-CA42-55A5-AF4ED58A2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102BF-6DB3-D281-DA75-C9804E5A1C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3900" y="1336894"/>
            <a:ext cx="11116034" cy="369332"/>
          </a:xfrm>
        </p:spPr>
        <p:txBody>
          <a:bodyPr/>
          <a:lstStyle/>
          <a:p>
            <a:r>
              <a:rPr lang="en-AU" sz="1800" dirty="0">
                <a:latin typeface="Avenir Next" panose="020B0503020202020204"/>
              </a:rPr>
              <a:t>Jurisdiction arises in two scenarios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18DE003-563F-6844-CF9F-9F644B39B4FF}"/>
              </a:ext>
            </a:extLst>
          </p:cNvPr>
          <p:cNvSpPr txBox="1">
            <a:spLocks/>
          </p:cNvSpPr>
          <p:nvPr/>
        </p:nvSpPr>
        <p:spPr>
          <a:xfrm>
            <a:off x="716442" y="3746428"/>
            <a:ext cx="11130946" cy="369332"/>
          </a:xfrm>
          <a:prstGeom prst="rect">
            <a:avLst/>
          </a:prstGeom>
        </p:spPr>
        <p:txBody>
          <a:bodyPr vert="horz" wrap="square" lIns="9000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dirty="0">
                <a:latin typeface="Avenir Next" panose="020B0503020202020204"/>
              </a:rPr>
              <a:t>Reportable deaths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5DE3C7-6F68-04F8-CA20-6B829E674EB7}"/>
              </a:ext>
            </a:extLst>
          </p:cNvPr>
          <p:cNvSpPr txBox="1">
            <a:spLocks/>
          </p:cNvSpPr>
          <p:nvPr/>
        </p:nvSpPr>
        <p:spPr>
          <a:xfrm>
            <a:off x="716443" y="4070744"/>
            <a:ext cx="11130946" cy="3404009"/>
          </a:xfrm>
          <a:prstGeom prst="rect">
            <a:avLst/>
          </a:prstGeom>
        </p:spPr>
        <p:txBody>
          <a:bodyPr vert="horz" wrap="square" lIns="9000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639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AU" sz="1750" dirty="0">
                <a:latin typeface="Avenir Next" panose="020B0503020202020204"/>
              </a:rPr>
              <a:t>Section 6(1)(a) – violent or unnatural deaths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AU" sz="1750" dirty="0">
                <a:latin typeface="Avenir Next" panose="020B0503020202020204"/>
              </a:rPr>
              <a:t>Section 6(1)(b) – sudden deaths or deaths from unknown causes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AU" sz="1750" dirty="0">
                <a:latin typeface="Avenir Next" panose="020B0503020202020204"/>
              </a:rPr>
              <a:t>Section 6(1)(c) – deaths from suspicious or unusual circumstances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AU" sz="1750" dirty="0">
                <a:latin typeface="Avenir Next" panose="020B0503020202020204"/>
              </a:rPr>
              <a:t>Section 6(1)(e) – deaths not reasonably expected outcome or health procedure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AU" sz="1750" dirty="0">
                <a:latin typeface="Avenir Next" panose="020B0503020202020204"/>
              </a:rPr>
              <a:t>Section 6(1)(f) – deaths while temporarily absent from mental health facility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AU" sz="2600" dirty="0">
              <a:latin typeface="Avenir Next" panose="020B0503020202020204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41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F99320-F993-625A-08B9-6AF72532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E6B5E-CCD6-ACBE-EFA7-63D4B90B4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FA0075-6BE5-B675-2755-4A76E65A3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600" y="332665"/>
            <a:ext cx="5583600" cy="545534"/>
          </a:xfrm>
        </p:spPr>
        <p:txBody>
          <a:bodyPr/>
          <a:lstStyle/>
          <a:p>
            <a:pPr marL="15968"/>
            <a:r>
              <a:rPr lang="en-AU" kern="0" cap="small" spc="151" dirty="0"/>
              <a:t>Jurisdiction is Unique</a:t>
            </a:r>
            <a:endParaRPr lang="en-AU" kern="0" cap="small" spc="7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DB263-76B2-EDE9-670B-3C5D78218F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2000" y="2638425"/>
            <a:ext cx="10372846" cy="3787437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A hybrid inquisitorial and adversarial – </a:t>
            </a:r>
            <a:r>
              <a:rPr lang="en-AU" sz="1800" i="1" dirty="0">
                <a:latin typeface="Avenir Next" panose="020B0503020202020204"/>
              </a:rPr>
              <a:t>Musumeci v Attorney General of NSW </a:t>
            </a:r>
            <a:r>
              <a:rPr lang="en-AU" sz="1800" dirty="0">
                <a:latin typeface="Avenir Next" panose="020B0503020202020204"/>
              </a:rPr>
              <a:t>(2003) 57 </a:t>
            </a:r>
            <a:r>
              <a:rPr lang="en-AU" sz="1800" dirty="0" err="1">
                <a:latin typeface="Avenir Next" panose="020B0503020202020204"/>
              </a:rPr>
              <a:t>NSWLR</a:t>
            </a:r>
            <a:endParaRPr lang="en-AU" sz="1800" dirty="0">
              <a:latin typeface="Avenir Next" panose="020B0503020202020204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Neither criminal nor civil – </a:t>
            </a:r>
            <a:r>
              <a:rPr lang="en-AU" sz="1800" i="1" dirty="0">
                <a:latin typeface="Avenir Next" panose="020B0503020202020204"/>
              </a:rPr>
              <a:t>Green v state Coroner of New South Wales </a:t>
            </a:r>
            <a:r>
              <a:rPr lang="en-AU" sz="1800" dirty="0">
                <a:latin typeface="Avenir Next" panose="020B0503020202020204"/>
              </a:rPr>
              <a:t>(unreported) </a:t>
            </a:r>
            <a:r>
              <a:rPr lang="en-AU" sz="1800" dirty="0" err="1">
                <a:latin typeface="Avenir Next" panose="020B0503020202020204"/>
              </a:rPr>
              <a:t>SCNSW</a:t>
            </a:r>
            <a:r>
              <a:rPr lang="en-AU" sz="1800" dirty="0">
                <a:latin typeface="Avenir Next" panose="020B0503020202020204"/>
              </a:rPr>
              <a:t>, Sully J 19 November 1997, BC9708037 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Exercise judicial power, notwithstanding the executive nature of their functions – </a:t>
            </a:r>
            <a:r>
              <a:rPr lang="en-AU" sz="1800" i="1" dirty="0">
                <a:latin typeface="Avenir Next" panose="020B0503020202020204"/>
              </a:rPr>
              <a:t>Musumeci v Attorney General of NSW </a:t>
            </a:r>
            <a:r>
              <a:rPr lang="en-AU" sz="1800" dirty="0">
                <a:latin typeface="Avenir Next" panose="020B0503020202020204"/>
              </a:rPr>
              <a:t>(2003) 57 </a:t>
            </a:r>
            <a:r>
              <a:rPr lang="en-AU" sz="1800" dirty="0" err="1">
                <a:latin typeface="Avenir Next" panose="020B0503020202020204"/>
              </a:rPr>
              <a:t>NSWLR</a:t>
            </a:r>
            <a:endParaRPr lang="en-AU" sz="1800" dirty="0">
              <a:latin typeface="Avenir Next" panose="020B0503020202020204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Counsel assisting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No right of appearance – s 57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20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BE89F-EEA7-48C6-9A39-4D417430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479B2-1BF7-709E-71D3-716E8487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52517D-EF1C-AFC1-71FE-3A3F9743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337667"/>
            <a:ext cx="7201362" cy="535531"/>
          </a:xfrm>
        </p:spPr>
        <p:txBody>
          <a:bodyPr/>
          <a:lstStyle/>
          <a:p>
            <a:r>
              <a:rPr lang="en-AU" kern="0" cap="small" spc="151" dirty="0"/>
              <a:t>Purpose of Proceedings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93F4E7-2C7C-1EF5-6A4A-E2D91009F14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4375" y="2317908"/>
            <a:ext cx="10601324" cy="4254498"/>
          </a:xfrm>
        </p:spPr>
        <p:txBody>
          <a:bodyPr/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AU" sz="1800" b="1" dirty="0">
                <a:latin typeface="Avenir Next" panose="020B0503020202020204"/>
              </a:rPr>
              <a:t>Questions to be addressed</a:t>
            </a:r>
            <a:r>
              <a:rPr lang="en-AU" sz="1800" dirty="0">
                <a:latin typeface="Avenir Next" panose="020B0503020202020204"/>
              </a:rPr>
              <a:t>: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Who – s 81(1)(a) – identity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When – s 81(1)(b) – time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Where – s 81(1)(b) – place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How – s 81(1)(c) – manner and cause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What occurred – s 81(1)(c) – manner and cause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Recommendations – s 82 – unfettered discretion – can similar deaths be prevented in future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AU" sz="1800" b="1" dirty="0">
                <a:latin typeface="Avenir Next" panose="020B0503020202020204"/>
              </a:rPr>
              <a:t>Letter from the Coroner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92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DF81F5-2365-9CB5-8713-AD89BE7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F6346-E75E-0045-E471-A14A4CFB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21C1D3-8027-EFED-C4E6-629C936D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94923"/>
            <a:ext cx="7068012" cy="988732"/>
          </a:xfrm>
        </p:spPr>
        <p:txBody>
          <a:bodyPr/>
          <a:lstStyle/>
          <a:p>
            <a:pPr marL="15968"/>
            <a:r>
              <a:rPr lang="en-AU" kern="0" cap="small" spc="151" dirty="0"/>
              <a:t>Distinction Between Manner </a:t>
            </a:r>
            <a:br>
              <a:rPr lang="en-AU" kern="0" cap="small" spc="151" dirty="0"/>
            </a:br>
            <a:r>
              <a:rPr lang="en-AU" kern="0" cap="small" spc="151" dirty="0"/>
              <a:t>and Cause of Death</a:t>
            </a:r>
            <a:endParaRPr lang="en-AU" kern="0" cap="small" spc="7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A4406-6913-8525-E09C-406DE34DBD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4850" y="3214516"/>
            <a:ext cx="4599128" cy="2360646"/>
          </a:xfrm>
        </p:spPr>
        <p:txBody>
          <a:bodyPr/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AU" sz="1800" b="1" dirty="0">
                <a:latin typeface="Avenir Next" panose="020B0503020202020204"/>
              </a:rPr>
              <a:t>Illustration</a:t>
            </a:r>
          </a:p>
          <a:p>
            <a:pPr marL="0" indent="0" defTabSz="447675">
              <a:lnSpc>
                <a:spcPct val="120000"/>
              </a:lnSpc>
              <a:spcAft>
                <a:spcPts val="600"/>
              </a:spcAft>
              <a:buNone/>
            </a:pPr>
            <a:r>
              <a:rPr lang="en-AU" sz="1800" dirty="0">
                <a:latin typeface="Avenir Next" panose="020B0503020202020204"/>
              </a:rPr>
              <a:t>	Death following a fall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cause – injuries from the impact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manner – a jump, a slip, a push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85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54096-17D5-C7D9-1E5D-FD33CF23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16E84-2E7A-8052-2E43-B1BBD6E9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1F5F04-2978-ADD4-0F4A-385EA686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4" y="337666"/>
            <a:ext cx="7306137" cy="535531"/>
          </a:xfrm>
        </p:spPr>
        <p:txBody>
          <a:bodyPr/>
          <a:lstStyle/>
          <a:p>
            <a:pPr marL="15968"/>
            <a:r>
              <a:rPr lang="en-AU" kern="0" cap="small" spc="151"/>
              <a:t>Evidence</a:t>
            </a:r>
            <a:endParaRPr lang="en-AU" kern="0" cap="small" spc="7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01EF28-6D91-39A5-9D3C-0084D62E38F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4375" y="1857374"/>
            <a:ext cx="10938840" cy="4856714"/>
          </a:xfrm>
        </p:spPr>
        <p:txBody>
          <a:bodyPr/>
          <a:lstStyle/>
          <a:p>
            <a:pPr marL="0" indent="0">
              <a:buNone/>
            </a:pPr>
            <a:r>
              <a:rPr lang="en-AU" sz="1800" b="1" dirty="0">
                <a:latin typeface="Avenir Next" panose="020B0503020202020204"/>
              </a:rPr>
              <a:t>Coroner can conduct inquest or inquiry adopting procedures as </a:t>
            </a:r>
          </a:p>
          <a:p>
            <a:pPr marL="0" indent="0">
              <a:buNone/>
            </a:pPr>
            <a:r>
              <a:rPr lang="en-AU" sz="1800" b="1" dirty="0">
                <a:latin typeface="Avenir Next" panose="020B0503020202020204"/>
              </a:rPr>
              <a:t>he or she sees fit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AU" sz="1800" dirty="0">
                <a:latin typeface="Avenir Next" panose="020B0503020202020204"/>
              </a:rPr>
              <a:t>s 58(1): A coroner in coronial proceedings is not bound to observe the rules of procedure and evidence that are applicable to proceedings before a court of law.</a:t>
            </a:r>
          </a:p>
          <a:p>
            <a:pPr marL="342900" indent="-342900"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Flexible procedures. </a:t>
            </a:r>
          </a:p>
          <a:p>
            <a:pPr marL="342900" indent="-342900"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Hearsay and opinion evidence can be presented and relied upon.</a:t>
            </a:r>
          </a:p>
          <a:p>
            <a:pPr marL="342900" indent="-342900"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Parties cannot use rules of evidence to exclude unfavourable evidence.</a:t>
            </a:r>
          </a:p>
          <a:p>
            <a:pPr marL="342900" indent="-342900"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But can make submissions about reliability of certain evidence.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AU" sz="1800" b="1" dirty="0">
                <a:latin typeface="Avenir Next" panose="020B0503020202020204"/>
              </a:rPr>
              <a:t>Touchstone of admissibility – </a:t>
            </a:r>
            <a:r>
              <a:rPr lang="en-AU" sz="1800" dirty="0">
                <a:latin typeface="Avenir Next" panose="020B0503020202020204"/>
              </a:rPr>
              <a:t>relevance subject always to procedural fairness and natural justice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AU" sz="1800" b="1" dirty="0">
                <a:latin typeface="Avenir Next" panose="020B0503020202020204"/>
              </a:rPr>
              <a:t>Standard of proof </a:t>
            </a:r>
            <a:r>
              <a:rPr lang="en-AU" sz="1800" dirty="0">
                <a:latin typeface="Avenir Next" panose="020B0503020202020204"/>
                <a:ea typeface="Times New Roman" panose="02020603050405020304" pitchFamily="18" charset="0"/>
              </a:rPr>
              <a:t>– </a:t>
            </a:r>
            <a:r>
              <a:rPr lang="en-AU" sz="1800" i="1" dirty="0" err="1">
                <a:solidFill>
                  <a:srgbClr val="202121"/>
                </a:solidFill>
                <a:latin typeface="Avenir Next" panose="020B0503020202020204"/>
                <a:ea typeface="Times New Roman" panose="02020603050405020304" pitchFamily="18" charset="0"/>
              </a:rPr>
              <a:t>Briginshaw</a:t>
            </a:r>
            <a:r>
              <a:rPr lang="en-AU" sz="1800" i="1" dirty="0">
                <a:solidFill>
                  <a:srgbClr val="202121"/>
                </a:solidFill>
                <a:latin typeface="Avenir Next" panose="020B0503020202020204"/>
                <a:ea typeface="Times New Roman" panose="02020603050405020304" pitchFamily="18" charset="0"/>
              </a:rPr>
              <a:t> v </a:t>
            </a:r>
            <a:r>
              <a:rPr lang="en-AU" sz="1800" i="1" dirty="0" err="1">
                <a:solidFill>
                  <a:srgbClr val="202121"/>
                </a:solidFill>
                <a:latin typeface="Avenir Next" panose="020B0503020202020204"/>
                <a:ea typeface="Times New Roman" panose="02020603050405020304" pitchFamily="18" charset="0"/>
              </a:rPr>
              <a:t>Briginshaw</a:t>
            </a:r>
            <a:r>
              <a:rPr lang="en-AU" sz="1800" dirty="0">
                <a:solidFill>
                  <a:srgbClr val="202121"/>
                </a:solidFill>
                <a:latin typeface="Avenir Next" panose="020B0503020202020204"/>
                <a:ea typeface="Times New Roman" panose="02020603050405020304" pitchFamily="18" charset="0"/>
              </a:rPr>
              <a:t> (1938) 60 CLR 336.</a:t>
            </a:r>
            <a:endParaRPr lang="en-AU" sz="1800" dirty="0">
              <a:latin typeface="Avenir Next" panose="020B050302020202020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786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6065E-63F7-7C17-83B1-377F92AC0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22BEA-59DE-05C0-5B2C-95540A3A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0D37B4-81A5-6B6F-6BA2-A6294F03B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684" y="81278"/>
            <a:ext cx="7287087" cy="1421928"/>
          </a:xfrm>
        </p:spPr>
        <p:txBody>
          <a:bodyPr/>
          <a:lstStyle/>
          <a:p>
            <a:pPr marL="15968"/>
            <a:r>
              <a:rPr lang="en-US" kern="0" cap="small" spc="151" dirty="0"/>
              <a:t>Serious Adverse Event Reviews – </a:t>
            </a:r>
            <a:br>
              <a:rPr lang="en-US" kern="0" cap="small" spc="151" dirty="0"/>
            </a:br>
            <a:r>
              <a:rPr lang="en-US" kern="0" cap="small" spc="151" dirty="0"/>
              <a:t>R</a:t>
            </a:r>
            <a:r>
              <a:rPr lang="en-AU" kern="0" cap="small" spc="151" dirty="0" err="1"/>
              <a:t>oot</a:t>
            </a:r>
            <a:r>
              <a:rPr lang="en-AU" kern="0" cap="small" spc="151" dirty="0"/>
              <a:t> Cause Analyses</a:t>
            </a:r>
            <a:br>
              <a:rPr lang="en-AU" kern="0" cap="small" spc="7" dirty="0"/>
            </a:b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E46E1E-B7FB-01B1-CE00-8B27CF781CD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4375" y="1666875"/>
            <a:ext cx="11010900" cy="4813402"/>
          </a:xfrm>
        </p:spPr>
        <p:txBody>
          <a:bodyPr/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AU" sz="1700" dirty="0">
                <a:latin typeface="Avenir Next" panose="020B0503020202020204"/>
              </a:rPr>
              <a:t>Prohibition on adducing evidence of ”serious adverse event review”</a:t>
            </a:r>
          </a:p>
          <a:p>
            <a:pPr marL="0" indent="0" defTabSz="1076325">
              <a:buNone/>
              <a:tabLst>
                <a:tab pos="542925" algn="l"/>
              </a:tabLst>
            </a:pPr>
            <a:r>
              <a:rPr lang="en-AU" sz="1700" b="1" dirty="0">
                <a:latin typeface="Avenir Next" panose="020B0503020202020204"/>
              </a:rPr>
              <a:t>	</a:t>
            </a:r>
            <a:r>
              <a:rPr lang="en-US" sz="1700" b="1" dirty="0">
                <a:latin typeface="Avenir Next" panose="020B0503020202020204"/>
              </a:rPr>
              <a:t> 21P	Advice and reports not to be admitted in evidence</a:t>
            </a:r>
          </a:p>
          <a:p>
            <a:pPr marL="1438275" indent="-361950" defTabSz="1076325">
              <a:buNone/>
              <a:tabLst>
                <a:tab pos="542925" algn="l"/>
              </a:tabLst>
            </a:pPr>
            <a:r>
              <a:rPr lang="en-US" sz="1700" dirty="0">
                <a:latin typeface="Avenir Next" panose="020B0503020202020204"/>
              </a:rPr>
              <a:t>(1)	Evidence as to the contents of an advice or report of an incident reviewer cannot be adduced or admitted in any proceedings</a:t>
            </a:r>
            <a:endParaRPr lang="en-AU" sz="1700" dirty="0">
              <a:latin typeface="Avenir Next" panose="020B0503020202020204"/>
            </a:endParaRPr>
          </a:p>
          <a:p>
            <a:pPr marL="542925" lvl="1" indent="0">
              <a:lnSpc>
                <a:spcPct val="120000"/>
              </a:lnSpc>
              <a:spcAft>
                <a:spcPts val="600"/>
              </a:spcAft>
              <a:buNone/>
              <a:tabLst>
                <a:tab pos="542925" algn="l"/>
              </a:tabLst>
            </a:pPr>
            <a:r>
              <a:rPr lang="en-AU" sz="1700" i="1" dirty="0">
                <a:latin typeface="Avenir Next" panose="020B0503020202020204"/>
              </a:rPr>
              <a:t>Health Administration Act 1982</a:t>
            </a:r>
            <a:r>
              <a:rPr lang="en-AU" sz="1700" dirty="0">
                <a:latin typeface="Avenir Next" panose="020B0503020202020204"/>
              </a:rPr>
              <a:t>, Part 2A, s 21P (formerly Part 2, Division C – root cause analysis)</a:t>
            </a:r>
          </a:p>
          <a:p>
            <a:pPr marL="542925" lvl="1" indent="0">
              <a:lnSpc>
                <a:spcPct val="120000"/>
              </a:lnSpc>
              <a:spcAft>
                <a:spcPts val="600"/>
              </a:spcAft>
              <a:buNone/>
              <a:tabLst>
                <a:tab pos="542925" algn="l"/>
              </a:tabLst>
            </a:pPr>
            <a:r>
              <a:rPr lang="en-AU" sz="1700" i="1" dirty="0">
                <a:latin typeface="Avenir Next" panose="020B0503020202020204"/>
              </a:rPr>
              <a:t>Private Health Facilities Act 2007</a:t>
            </a:r>
            <a:r>
              <a:rPr lang="en-AU" sz="1700" dirty="0">
                <a:latin typeface="Avenir Next" panose="020B0503020202020204"/>
              </a:rPr>
              <a:t>, Part 4, s 49F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  <a:tabLst>
                <a:tab pos="542925" algn="l"/>
              </a:tabLst>
            </a:pPr>
            <a:r>
              <a:rPr lang="en-AU" sz="1700" dirty="0">
                <a:latin typeface="Avenir Next" panose="020B0503020202020204"/>
              </a:rPr>
              <a:t>Query practice of Court seeking provision of serious adverse event review (ie. RCA)</a:t>
            </a:r>
          </a:p>
          <a:p>
            <a:pPr marL="542925" lvl="1" indent="0">
              <a:buNone/>
              <a:tabLst>
                <a:tab pos="542925" algn="l"/>
              </a:tabLst>
            </a:pPr>
            <a:r>
              <a:rPr lang="en-US" sz="1700" b="1" dirty="0">
                <a:latin typeface="Avenir Next" panose="020B0503020202020204"/>
              </a:rPr>
              <a:t>21O</a:t>
            </a:r>
            <a:r>
              <a:rPr lang="en-US" sz="1700" dirty="0">
                <a:latin typeface="Avenir Next" panose="020B0503020202020204"/>
              </a:rPr>
              <a:t>   </a:t>
            </a:r>
            <a:r>
              <a:rPr lang="en-US" sz="1700" b="1" dirty="0">
                <a:latin typeface="Avenir Next" panose="020B0503020202020204"/>
              </a:rPr>
              <a:t>Information not to be given in evidence</a:t>
            </a:r>
            <a:endParaRPr lang="en-US" sz="1700" dirty="0">
              <a:latin typeface="Avenir Next" panose="020B0503020202020204"/>
            </a:endParaRPr>
          </a:p>
          <a:p>
            <a:pPr marL="1438275" lvl="2" indent="-361950" algn="just">
              <a:buNone/>
              <a:tabLst>
                <a:tab pos="542925" algn="l"/>
              </a:tabLst>
            </a:pPr>
            <a:r>
              <a:rPr lang="en-US" sz="1700" dirty="0">
                <a:latin typeface="Avenir Next" panose="020B0503020202020204"/>
              </a:rPr>
              <a:t>(1)	A person is neither competent nor compellable to produce any document or disclose any communication (or to disclose any information that the person obtained from any such document or communication) to a court, tribunal, board, person or body if the document was prepared, or the communication was made, for the dominant purpose of the exercise of a function under this Part by an incident reviewer.</a:t>
            </a:r>
          </a:p>
          <a:p>
            <a:pPr marL="542925" indent="0">
              <a:buNone/>
              <a:tabLst>
                <a:tab pos="542925" algn="l"/>
              </a:tabLst>
            </a:pPr>
            <a:r>
              <a:rPr lang="en-AU" sz="1700" i="1" dirty="0">
                <a:latin typeface="Avenir Next" panose="020B0503020202020204"/>
              </a:rPr>
              <a:t>Private Health Facilities Act 2007</a:t>
            </a:r>
            <a:r>
              <a:rPr lang="en-AU" sz="1700" dirty="0">
                <a:latin typeface="Avenir Next" panose="020B0503020202020204"/>
              </a:rPr>
              <a:t>, Part 4, s 49E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599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C6D4B-EB73-634B-FBF9-DCE24C72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small" dirty="0"/>
              <a:t>The Coroner’s Court:  A Unique Jurisdiction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EE39A-0EB2-2E4C-399D-12814604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7801-21C9-AD41-8D1A-4F7AB5969D22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CA8557-67E6-7A97-54DA-B66D9B8B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674" y="332665"/>
            <a:ext cx="7401387" cy="545534"/>
          </a:xfrm>
        </p:spPr>
        <p:txBody>
          <a:bodyPr/>
          <a:lstStyle/>
          <a:p>
            <a:pPr marL="15968"/>
            <a:r>
              <a:rPr lang="en-AU" kern="0" cap="small" spc="151" dirty="0"/>
              <a:t>Directions Hearings</a:t>
            </a:r>
            <a:endParaRPr lang="en-AU" kern="0" cap="small" spc="7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F3735E-2191-76A7-99BF-C1AB41A62A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3425" y="2500141"/>
            <a:ext cx="10401420" cy="3716915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Section 49 – speedy determination of real issues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Leave to appear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Issues 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Witnesses 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Expert reports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Non-publication orders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</a:pPr>
            <a:r>
              <a:rPr lang="en-AU" sz="1800" dirty="0">
                <a:latin typeface="Avenir Next" panose="020B0503020202020204"/>
              </a:rPr>
              <a:t>timetables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026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1498</Words>
  <Application>Microsoft Macintosh PowerPoint</Application>
  <PresentationFormat>Widescreen</PresentationFormat>
  <Paragraphs>212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Avenir Book</vt:lpstr>
      <vt:lpstr>Avenir Heavy</vt:lpstr>
      <vt:lpstr>Avenir Next</vt:lpstr>
      <vt:lpstr>Office Theme</vt:lpstr>
      <vt:lpstr>Coronial Inquests and Inquiries The Coroner’s Court: A Unique Jurisdiction</vt:lpstr>
      <vt:lpstr>Settings</vt:lpstr>
      <vt:lpstr>Coroner’s Jurisdiction </vt:lpstr>
      <vt:lpstr>Jurisdiction is Unique</vt:lpstr>
      <vt:lpstr>Purpose of Proceedings</vt:lpstr>
      <vt:lpstr>Distinction Between Manner  and Cause of Death</vt:lpstr>
      <vt:lpstr>Evidence</vt:lpstr>
      <vt:lpstr>Serious Adverse Event Reviews –  Root Cause Analyses </vt:lpstr>
      <vt:lpstr>Directions Hearings</vt:lpstr>
      <vt:lpstr>Witness Preparation</vt:lpstr>
      <vt:lpstr>Witness Preparation  (continued)</vt:lpstr>
      <vt:lpstr>Procedure at Hearing</vt:lpstr>
      <vt:lpstr>Sections 58, 61 – Privilege Against Self- Incrimination</vt:lpstr>
      <vt:lpstr>Relevant Criteria for  Granting Certificate</vt:lpstr>
      <vt:lpstr>Two further matters  re section 61</vt:lpstr>
      <vt:lpstr>Non-Publication Orders</vt:lpstr>
      <vt:lpstr>Apologies and Family  Statements</vt:lpstr>
      <vt:lpstr>Recommendations</vt:lpstr>
      <vt:lpstr>Review</vt:lpstr>
      <vt:lpstr>Other Documents</vt:lpstr>
      <vt:lpstr>Questions?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[Presentation Title]</dc:title>
  <dc:creator>Toro Digital Projects</dc:creator>
  <cp:lastModifiedBy>April Foreshew</cp:lastModifiedBy>
  <cp:revision>254</cp:revision>
  <dcterms:created xsi:type="dcterms:W3CDTF">2025-08-18T04:29:02Z</dcterms:created>
  <dcterms:modified xsi:type="dcterms:W3CDTF">2026-02-16T04:24:13Z</dcterms:modified>
</cp:coreProperties>
</file>